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62" r:id="rId3"/>
    <p:sldId id="266" r:id="rId4"/>
    <p:sldId id="264" r:id="rId5"/>
    <p:sldId id="265" r:id="rId6"/>
    <p:sldId id="267" r:id="rId7"/>
    <p:sldId id="268" r:id="rId8"/>
    <p:sldId id="269" r:id="rId9"/>
    <p:sldId id="271" r:id="rId10"/>
    <p:sldId id="272" r:id="rId11"/>
    <p:sldId id="273" r:id="rId12"/>
    <p:sldId id="270" r:id="rId13"/>
    <p:sldId id="274" r:id="rId14"/>
    <p:sldId id="275" r:id="rId15"/>
    <p:sldId id="277" r:id="rId16"/>
    <p:sldId id="278" r:id="rId17"/>
    <p:sldId id="279" r:id="rId18"/>
    <p:sldId id="282" r:id="rId19"/>
    <p:sldId id="280" r:id="rId20"/>
    <p:sldId id="281" r:id="rId21"/>
    <p:sldId id="283" r:id="rId22"/>
    <p:sldId id="284" r:id="rId23"/>
    <p:sldId id="28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e Khuin Loong" initials="CKL" lastIdx="1" clrIdx="0">
    <p:extLst>
      <p:ext uri="{19B8F6BF-5375-455C-9EA6-DF929625EA0E}">
        <p15:presenceInfo xmlns:p15="http://schemas.microsoft.com/office/powerpoint/2012/main" userId="b275c480a9a7dbe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9" autoAdjust="0"/>
    <p:restoredTop sz="74190" autoAdjust="0"/>
  </p:normalViewPr>
  <p:slideViewPr>
    <p:cSldViewPr snapToGrid="0">
      <p:cViewPr varScale="1">
        <p:scale>
          <a:sx n="64" d="100"/>
          <a:sy n="64" d="100"/>
        </p:scale>
        <p:origin x="142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20T11:32:26.149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F2348C-DFC8-4480-8369-EE785F257512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9A418-7326-4BE6-954C-A9F1F8BBEE5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60888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To tackle the problem statement, my initial working hypothesis is X. With this hypothesis in mind, I have made a few assumptions in order to reducing the problem boundary to be able to dive deeper into the problem. With that in mind I took the liberty to analyse the issue using a profitability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033572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17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81300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18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59574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19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716856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20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178691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21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99449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22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258119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23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86897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Using a top-down approach, we first take a look at the retail space owner’s profitability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4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88025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42580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8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5761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12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67708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13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61706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14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58327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15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93784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9A418-7326-4BE6-954C-A9F1F8BBEE5B}" type="slidenum">
              <a:rPr lang="en-MY" smtClean="0"/>
              <a:t>16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1364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69019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9777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14036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0682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92849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568771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35429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01858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89535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28247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60057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4572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82238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75243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9819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49239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B4768-6F7C-47CB-87F1-E2A095958790}" type="datetimeFigureOut">
              <a:rPr lang="en-MY" smtClean="0"/>
              <a:t>21/8/2018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58ACBA6-69EE-4CA4-88AA-31B14543B77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8710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DC618-BCA4-456E-BC7E-B79C0B523F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MY" dirty="0"/>
              <a:t>Business use case for Mall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F1816-41B0-45B8-8C8B-78850FAB68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44529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2A38B-8222-49F1-9BE3-5A634D669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Use case – Events and Promotions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45D0E-BF92-4519-BEE1-E63AF3653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7AE2EB-3A1E-4CFF-AFBD-72FAD9081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23" y="2550695"/>
            <a:ext cx="10439359" cy="281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80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CE6E6-836F-4C88-AB6E-666F6C94A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Use case – Location and Services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1B6141-A506-45B7-9296-62CD70370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37" y="2029619"/>
            <a:ext cx="961072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59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2B7F6-5698-4A9F-BD58-A9D862F20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9333"/>
          </a:xfrm>
        </p:spPr>
        <p:txBody>
          <a:bodyPr/>
          <a:lstStyle/>
          <a:p>
            <a:r>
              <a:rPr lang="en-MY" dirty="0"/>
              <a:t>Software Architecture Diagram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2EDAD8-F242-45AE-A533-74341699C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3640" y="1179969"/>
            <a:ext cx="7284720" cy="546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396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6023B1-0790-4EDA-991A-113F27D4B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96" y="4571216"/>
            <a:ext cx="10906008" cy="1115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/>
              <a:t>App Showcase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451DA58-90F5-47D4-8AB7-C565F73F4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01" y="476572"/>
            <a:ext cx="2123390" cy="3774916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9C8436-0BC2-402B-9EF9-06C8B7641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2996" y="5859140"/>
            <a:ext cx="10906008" cy="49721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03D038-3995-4B46-8F17-E71A10EEBF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376" y="476572"/>
            <a:ext cx="2123390" cy="37749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73BD3B-31D2-4D9C-BC08-5F742784C1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675" y="476573"/>
            <a:ext cx="2123390" cy="37749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8EE0D6-4C12-4B3E-A9A0-891F8C175B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202" y="476572"/>
            <a:ext cx="2123390" cy="377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171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Main Menu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430E1A-0AAF-4A96-A2B7-D0C96FFDB1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924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Main Menu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45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Rewards and Promotions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429B7F-7C28-4FF0-A10F-563C3A9B31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63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Rewards and Promotions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429B7F-7C28-4FF0-A10F-563C3A9B31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54DEFFE-132C-4A0B-9900-8A547F5CF9E5}"/>
              </a:ext>
            </a:extLst>
          </p:cNvPr>
          <p:cNvSpPr/>
          <p:nvPr/>
        </p:nvSpPr>
        <p:spPr>
          <a:xfrm>
            <a:off x="4967285" y="0"/>
            <a:ext cx="3854528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7347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Rewards and Promotions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429B7F-7C28-4FF0-A10F-563C3A9B31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54DEFFE-132C-4A0B-9900-8A547F5CF9E5}"/>
              </a:ext>
            </a:extLst>
          </p:cNvPr>
          <p:cNvSpPr/>
          <p:nvPr/>
        </p:nvSpPr>
        <p:spPr>
          <a:xfrm>
            <a:off x="4967285" y="0"/>
            <a:ext cx="3854528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098A84-2B02-413C-9913-08C9C2B6F257}"/>
              </a:ext>
            </a:extLst>
          </p:cNvPr>
          <p:cNvSpPr/>
          <p:nvPr/>
        </p:nvSpPr>
        <p:spPr>
          <a:xfrm>
            <a:off x="5298756" y="584206"/>
            <a:ext cx="797244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5B1FB8-E2CD-4D32-999B-2C63BAA27E4A}"/>
              </a:ext>
            </a:extLst>
          </p:cNvPr>
          <p:cNvSpPr/>
          <p:nvPr/>
        </p:nvSpPr>
        <p:spPr>
          <a:xfrm>
            <a:off x="6263040" y="584206"/>
            <a:ext cx="797244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0AACC0-3DF9-4A26-9DC1-3DAEE94F0E6B}"/>
              </a:ext>
            </a:extLst>
          </p:cNvPr>
          <p:cNvSpPr/>
          <p:nvPr/>
        </p:nvSpPr>
        <p:spPr>
          <a:xfrm>
            <a:off x="7227324" y="584206"/>
            <a:ext cx="691126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2D96C8-54AD-411A-81DD-013323484EBC}"/>
              </a:ext>
            </a:extLst>
          </p:cNvPr>
          <p:cNvSpPr/>
          <p:nvPr/>
        </p:nvSpPr>
        <p:spPr>
          <a:xfrm>
            <a:off x="8191608" y="584206"/>
            <a:ext cx="630205" cy="725492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39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Location Services</a:t>
            </a:r>
          </a:p>
          <a:p>
            <a:endParaRPr lang="en-GB" sz="2400" dirty="0"/>
          </a:p>
          <a:p>
            <a:r>
              <a:rPr lang="en-GB" sz="2400" dirty="0"/>
              <a:t>Store Locator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429B7F-7C28-4FF0-A10F-563C3A9B31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54DEFFE-132C-4A0B-9900-8A547F5CF9E5}"/>
              </a:ext>
            </a:extLst>
          </p:cNvPr>
          <p:cNvSpPr/>
          <p:nvPr/>
        </p:nvSpPr>
        <p:spPr>
          <a:xfrm>
            <a:off x="4967285" y="0"/>
            <a:ext cx="3854528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098A84-2B02-413C-9913-08C9C2B6F257}"/>
              </a:ext>
            </a:extLst>
          </p:cNvPr>
          <p:cNvSpPr/>
          <p:nvPr/>
        </p:nvSpPr>
        <p:spPr>
          <a:xfrm>
            <a:off x="5298756" y="584206"/>
            <a:ext cx="797244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5B1FB8-E2CD-4D32-999B-2C63BAA27E4A}"/>
              </a:ext>
            </a:extLst>
          </p:cNvPr>
          <p:cNvSpPr/>
          <p:nvPr/>
        </p:nvSpPr>
        <p:spPr>
          <a:xfrm>
            <a:off x="6263040" y="584206"/>
            <a:ext cx="797244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0AACC0-3DF9-4A26-9DC1-3DAEE94F0E6B}"/>
              </a:ext>
            </a:extLst>
          </p:cNvPr>
          <p:cNvSpPr/>
          <p:nvPr/>
        </p:nvSpPr>
        <p:spPr>
          <a:xfrm>
            <a:off x="7227324" y="584206"/>
            <a:ext cx="691126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2D96C8-54AD-411A-81DD-013323484EBC}"/>
              </a:ext>
            </a:extLst>
          </p:cNvPr>
          <p:cNvSpPr/>
          <p:nvPr/>
        </p:nvSpPr>
        <p:spPr>
          <a:xfrm>
            <a:off x="8191608" y="584206"/>
            <a:ext cx="630205" cy="725492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F74675F-EFF9-4011-BF96-396A0CCC11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EC216FB-82A5-4794-91C5-81387555A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81FA4CE-5A41-4FA9-9D7E-250F13E38D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471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737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2ADFD-9164-468D-BCE3-31FD25DBE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1B3A1-2652-490E-9482-A0FD30546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Retail Space Property Owners suffer from loss of tenants and unable to collect rent</a:t>
            </a:r>
          </a:p>
          <a:p>
            <a:r>
              <a:rPr lang="en-US" dirty="0"/>
              <a:t>Shop Owners suffer from profitability loss because customers are moving to online shopping and E-commerce</a:t>
            </a:r>
            <a:endParaRPr lang="en-MY" dirty="0"/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160152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Location Services</a:t>
            </a:r>
          </a:p>
          <a:p>
            <a:endParaRPr lang="en-GB" sz="2400" dirty="0"/>
          </a:p>
          <a:p>
            <a:r>
              <a:rPr lang="en-GB" sz="2400" dirty="0"/>
              <a:t>Parking Locator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429B7F-7C28-4FF0-A10F-563C3A9B31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54DEFFE-132C-4A0B-9900-8A547F5CF9E5}"/>
              </a:ext>
            </a:extLst>
          </p:cNvPr>
          <p:cNvSpPr/>
          <p:nvPr/>
        </p:nvSpPr>
        <p:spPr>
          <a:xfrm>
            <a:off x="4967285" y="0"/>
            <a:ext cx="3854528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098A84-2B02-413C-9913-08C9C2B6F257}"/>
              </a:ext>
            </a:extLst>
          </p:cNvPr>
          <p:cNvSpPr/>
          <p:nvPr/>
        </p:nvSpPr>
        <p:spPr>
          <a:xfrm>
            <a:off x="5298756" y="584206"/>
            <a:ext cx="797244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5B1FB8-E2CD-4D32-999B-2C63BAA27E4A}"/>
              </a:ext>
            </a:extLst>
          </p:cNvPr>
          <p:cNvSpPr/>
          <p:nvPr/>
        </p:nvSpPr>
        <p:spPr>
          <a:xfrm>
            <a:off x="6263040" y="584206"/>
            <a:ext cx="797244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0AACC0-3DF9-4A26-9DC1-3DAEE94F0E6B}"/>
              </a:ext>
            </a:extLst>
          </p:cNvPr>
          <p:cNvSpPr/>
          <p:nvPr/>
        </p:nvSpPr>
        <p:spPr>
          <a:xfrm>
            <a:off x="7227324" y="584206"/>
            <a:ext cx="691126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2D96C8-54AD-411A-81DD-013323484EBC}"/>
              </a:ext>
            </a:extLst>
          </p:cNvPr>
          <p:cNvSpPr/>
          <p:nvPr/>
        </p:nvSpPr>
        <p:spPr>
          <a:xfrm>
            <a:off x="8191608" y="584206"/>
            <a:ext cx="630205" cy="725492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EC216FB-82A5-4794-91C5-81387555A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81FA4CE-5A41-4FA9-9D7E-250F13E38D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471" y="0"/>
            <a:ext cx="3857625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BC949ED-F10F-4644-A7D5-FA0D96C360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37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651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Point Reward System</a:t>
            </a:r>
          </a:p>
          <a:p>
            <a:endParaRPr lang="en-GB" sz="2400" dirty="0"/>
          </a:p>
          <a:p>
            <a:r>
              <a:rPr lang="en-GB" sz="2400" dirty="0"/>
              <a:t>User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54DEFFE-132C-4A0B-9900-8A547F5CF9E5}"/>
              </a:ext>
            </a:extLst>
          </p:cNvPr>
          <p:cNvSpPr/>
          <p:nvPr/>
        </p:nvSpPr>
        <p:spPr>
          <a:xfrm>
            <a:off x="4967285" y="0"/>
            <a:ext cx="3854528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41FE4E-EEF3-4707-A079-C36CF3F24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36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394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Point Reward System</a:t>
            </a:r>
          </a:p>
          <a:p>
            <a:endParaRPr lang="en-GB" sz="2400" dirty="0"/>
          </a:p>
          <a:p>
            <a:r>
              <a:rPr lang="en-GB" sz="2400" dirty="0"/>
              <a:t>Redemption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54DEFFE-132C-4A0B-9900-8A547F5CF9E5}"/>
              </a:ext>
            </a:extLst>
          </p:cNvPr>
          <p:cNvSpPr/>
          <p:nvPr/>
        </p:nvSpPr>
        <p:spPr>
          <a:xfrm>
            <a:off x="4967285" y="0"/>
            <a:ext cx="3854528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41FE4E-EEF3-4707-A079-C36CF3F24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36" y="0"/>
            <a:ext cx="3857625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4B05097-8AC2-424D-9CC4-5C66D590AC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3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801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71A9-B690-4DEE-B1D0-4C6E8FDE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 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0DA71-DFC7-43DD-BAB8-2FBE8F577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Point Reward System</a:t>
            </a:r>
          </a:p>
          <a:p>
            <a:endParaRPr lang="en-GB" sz="2400" dirty="0"/>
          </a:p>
          <a:p>
            <a:r>
              <a:rPr lang="en-GB" sz="2400" dirty="0"/>
              <a:t>Redemption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7C35C-E480-4BE8-B17A-E6C78223F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85" y="0"/>
            <a:ext cx="3857625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54DEFFE-132C-4A0B-9900-8A547F5CF9E5}"/>
              </a:ext>
            </a:extLst>
          </p:cNvPr>
          <p:cNvSpPr/>
          <p:nvPr/>
        </p:nvSpPr>
        <p:spPr>
          <a:xfrm>
            <a:off x="4967285" y="0"/>
            <a:ext cx="3854528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41FE4E-EEF3-4707-A079-C36CF3F24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36" y="0"/>
            <a:ext cx="3857625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4B05097-8AC2-424D-9CC4-5C66D590AC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35" y="0"/>
            <a:ext cx="3857625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4C82E9E-0CC1-42D8-8F26-87B40E9C3BBF}"/>
              </a:ext>
            </a:extLst>
          </p:cNvPr>
          <p:cNvSpPr/>
          <p:nvPr/>
        </p:nvSpPr>
        <p:spPr>
          <a:xfrm>
            <a:off x="5298756" y="584206"/>
            <a:ext cx="797244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3F25E7-7F54-42D2-9FD0-DA93EE80B32C}"/>
              </a:ext>
            </a:extLst>
          </p:cNvPr>
          <p:cNvSpPr/>
          <p:nvPr/>
        </p:nvSpPr>
        <p:spPr>
          <a:xfrm>
            <a:off x="6263040" y="584206"/>
            <a:ext cx="797244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0F5B07-9E66-4829-AA6F-E815B3682F37}"/>
              </a:ext>
            </a:extLst>
          </p:cNvPr>
          <p:cNvSpPr/>
          <p:nvPr/>
        </p:nvSpPr>
        <p:spPr>
          <a:xfrm>
            <a:off x="7227324" y="584206"/>
            <a:ext cx="691126" cy="7254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8DF38-9F4D-4271-938C-54A79CC66E80}"/>
              </a:ext>
            </a:extLst>
          </p:cNvPr>
          <p:cNvSpPr/>
          <p:nvPr/>
        </p:nvSpPr>
        <p:spPr>
          <a:xfrm>
            <a:off x="8191608" y="584206"/>
            <a:ext cx="630205" cy="725492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448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C4E1F-AA1F-48CA-B496-B8BCB12C8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62A66-2322-43DF-8378-35FEE3F88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Profitability problems of shop owners and landlords in the retail space can be solved by increasing the revenue of shop owners </a:t>
            </a:r>
            <a:r>
              <a:rPr lang="en-MY" i="1" dirty="0"/>
              <a:t>collectively</a:t>
            </a:r>
          </a:p>
          <a:p>
            <a:endParaRPr lang="en-MY" i="1" dirty="0"/>
          </a:p>
          <a:p>
            <a:pPr marL="0" indent="0">
              <a:buNone/>
            </a:pPr>
            <a:r>
              <a:rPr lang="en-MY" dirty="0"/>
              <a:t>Assumptions</a:t>
            </a:r>
          </a:p>
          <a:p>
            <a:r>
              <a:rPr lang="en-MY" dirty="0"/>
              <a:t>Retail space shop owners and landlords are in the shopping mall/commercial hub space</a:t>
            </a:r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60683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A084C-7C11-407B-A8C3-4C87CEB6A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Profitability Model of Landlord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3F2EAB-2C3F-4A0F-ABED-2E548F58D591}"/>
              </a:ext>
            </a:extLst>
          </p:cNvPr>
          <p:cNvSpPr txBox="1"/>
          <p:nvPr/>
        </p:nvSpPr>
        <p:spPr>
          <a:xfrm>
            <a:off x="5486400" y="169068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Profit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EDE946-A2AD-4FDC-A14C-59A59E9A180A}"/>
              </a:ext>
            </a:extLst>
          </p:cNvPr>
          <p:cNvSpPr txBox="1"/>
          <p:nvPr/>
        </p:nvSpPr>
        <p:spPr>
          <a:xfrm>
            <a:off x="3020758" y="2689745"/>
            <a:ext cx="2404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Revenue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CACFC8-E7AE-4012-B572-7078F16A9B64}"/>
              </a:ext>
            </a:extLst>
          </p:cNvPr>
          <p:cNvSpPr txBox="1"/>
          <p:nvPr/>
        </p:nvSpPr>
        <p:spPr>
          <a:xfrm>
            <a:off x="6644916" y="2689745"/>
            <a:ext cx="2526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Cost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73FA652-87B9-4594-AA54-BF15BAC5B136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6096000" y="2060020"/>
            <a:ext cx="1812079" cy="629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136A310-E2E0-47D6-92F6-34068B93575F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4223237" y="2060020"/>
            <a:ext cx="1872763" cy="629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DCAA2C2-F0F0-429C-9957-9081DBF9CD61}"/>
              </a:ext>
            </a:extLst>
          </p:cNvPr>
          <p:cNvSpPr txBox="1"/>
          <p:nvPr/>
        </p:nvSpPr>
        <p:spPr>
          <a:xfrm>
            <a:off x="48096" y="3675448"/>
            <a:ext cx="3593400" cy="2236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Average Sales 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MY" dirty="0"/>
              <a:t>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MY" dirty="0"/>
              <a:t>Rent </a:t>
            </a:r>
            <a:r>
              <a:rPr lang="ja-JP" altLang="en-US" dirty="0"/>
              <a:t>↑ </a:t>
            </a:r>
            <a:br>
              <a:rPr lang="en-MY" altLang="ja-JP" dirty="0"/>
            </a:br>
            <a:r>
              <a:rPr lang="en-MY" altLang="ja-JP" dirty="0"/>
              <a:t>occupancy rate</a:t>
            </a:r>
            <a:r>
              <a:rPr lang="ja-JP" altLang="en-US" dirty="0"/>
              <a:t> ↓</a:t>
            </a:r>
            <a:endParaRPr lang="en-MY" dirty="0"/>
          </a:p>
          <a:p>
            <a:pPr algn="ctr"/>
            <a:endParaRPr lang="en-MY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D07419-4126-4302-B854-9CEB9F73D2F3}"/>
              </a:ext>
            </a:extLst>
          </p:cNvPr>
          <p:cNvSpPr txBox="1"/>
          <p:nvPr/>
        </p:nvSpPr>
        <p:spPr>
          <a:xfrm>
            <a:off x="3408640" y="3688802"/>
            <a:ext cx="23784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MY" altLang="ja-JP" dirty="0"/>
              <a:t>Occupancy rate</a:t>
            </a:r>
            <a:r>
              <a:rPr lang="ja-JP" altLang="en-US" dirty="0"/>
              <a:t> </a:t>
            </a:r>
            <a:endParaRPr lang="en-MY" altLang="ja-JP" dirty="0"/>
          </a:p>
          <a:p>
            <a:r>
              <a:rPr lang="en-MY" dirty="0"/>
              <a:t>     ( Occupied outlets/ Available outlets 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D456AD-93B5-45BF-A3E3-9F55553FF456}"/>
              </a:ext>
            </a:extLst>
          </p:cNvPr>
          <p:cNvSpPr txBox="1"/>
          <p:nvPr/>
        </p:nvSpPr>
        <p:spPr>
          <a:xfrm>
            <a:off x="2763786" y="3675448"/>
            <a:ext cx="575459" cy="5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×</a:t>
            </a:r>
            <a:endParaRPr lang="en-MY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C295FCA-E730-494F-982A-0AD224804BD6}"/>
              </a:ext>
            </a:extLst>
          </p:cNvPr>
          <p:cNvCxnSpPr>
            <a:cxnSpLocks/>
            <a:stCxn id="6" idx="2"/>
            <a:endCxn id="25" idx="0"/>
          </p:cNvCxnSpPr>
          <p:nvPr/>
        </p:nvCxnSpPr>
        <p:spPr>
          <a:xfrm flipH="1">
            <a:off x="1844796" y="3059077"/>
            <a:ext cx="2378441" cy="616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6FDC85B-F4EE-43D1-9DBE-296AFFF87192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3989930" y="3059077"/>
            <a:ext cx="233307" cy="616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DAF414E-C442-4A01-B337-ABAE79E1A81A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908079" y="3059077"/>
            <a:ext cx="38874" cy="616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CD60F9C-B9F4-45AA-90D5-9B56F9EAA600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908079" y="3059077"/>
            <a:ext cx="1693121" cy="616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5136897-1644-4850-8303-281C2E2A73F5}"/>
              </a:ext>
            </a:extLst>
          </p:cNvPr>
          <p:cNvSpPr txBox="1"/>
          <p:nvPr/>
        </p:nvSpPr>
        <p:spPr>
          <a:xfrm>
            <a:off x="7002040" y="3721614"/>
            <a:ext cx="2338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Fixed Cost</a:t>
            </a:r>
          </a:p>
          <a:p>
            <a:r>
              <a:rPr lang="en-MY" dirty="0"/>
              <a:t>- Maintenance Cost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DC72B7E-5E0A-4EE7-A0FD-EA5936FEAB1E}"/>
              </a:ext>
            </a:extLst>
          </p:cNvPr>
          <p:cNvSpPr txBox="1"/>
          <p:nvPr/>
        </p:nvSpPr>
        <p:spPr>
          <a:xfrm>
            <a:off x="9527760" y="3721614"/>
            <a:ext cx="2200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Variable Cost</a:t>
            </a:r>
          </a:p>
          <a:p>
            <a:r>
              <a:rPr lang="en-MY" dirty="0"/>
              <a:t>- Utilities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4076253-02BA-4BD2-9B3D-0D4A1D8CD3B2}"/>
              </a:ext>
            </a:extLst>
          </p:cNvPr>
          <p:cNvCxnSpPr>
            <a:cxnSpLocks/>
          </p:cNvCxnSpPr>
          <p:nvPr/>
        </p:nvCxnSpPr>
        <p:spPr>
          <a:xfrm>
            <a:off x="3989930" y="4889131"/>
            <a:ext cx="233307" cy="757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A27148A-18EE-40B0-9689-3B27E3ADCB00}"/>
              </a:ext>
            </a:extLst>
          </p:cNvPr>
          <p:cNvSpPr txBox="1"/>
          <p:nvPr/>
        </p:nvSpPr>
        <p:spPr>
          <a:xfrm>
            <a:off x="3695952" y="5646821"/>
            <a:ext cx="1054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Demand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33DCDE-E638-421F-A046-7AB7C35478D8}"/>
              </a:ext>
            </a:extLst>
          </p:cNvPr>
          <p:cNvSpPr txBox="1"/>
          <p:nvPr/>
        </p:nvSpPr>
        <p:spPr>
          <a:xfrm>
            <a:off x="2358496" y="6343985"/>
            <a:ext cx="372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Profitability of shop owners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2C77D76-1817-4C4B-B927-2A2E738E14AB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4223237" y="6016153"/>
            <a:ext cx="0" cy="32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2310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A084C-7C11-407B-A8C3-4C87CEB6A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Profitability Model of Shop Owner Collective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3F2EAB-2C3F-4A0F-ABED-2E548F58D591}"/>
              </a:ext>
            </a:extLst>
          </p:cNvPr>
          <p:cNvSpPr txBox="1"/>
          <p:nvPr/>
        </p:nvSpPr>
        <p:spPr>
          <a:xfrm>
            <a:off x="5486400" y="169068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Profit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EDE946-A2AD-4FDC-A14C-59A59E9A180A}"/>
              </a:ext>
            </a:extLst>
          </p:cNvPr>
          <p:cNvSpPr txBox="1"/>
          <p:nvPr/>
        </p:nvSpPr>
        <p:spPr>
          <a:xfrm>
            <a:off x="3020758" y="2689745"/>
            <a:ext cx="2404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Revenue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CACFC8-E7AE-4012-B572-7078F16A9B64}"/>
              </a:ext>
            </a:extLst>
          </p:cNvPr>
          <p:cNvSpPr txBox="1"/>
          <p:nvPr/>
        </p:nvSpPr>
        <p:spPr>
          <a:xfrm>
            <a:off x="6644916" y="2689745"/>
            <a:ext cx="2526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Cost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73FA652-87B9-4594-AA54-BF15BAC5B136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6096000" y="2060020"/>
            <a:ext cx="1812079" cy="629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136A310-E2E0-47D6-92F6-34068B93575F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4223237" y="2060020"/>
            <a:ext cx="1872763" cy="629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DCAA2C2-F0F0-429C-9957-9081DBF9CD61}"/>
              </a:ext>
            </a:extLst>
          </p:cNvPr>
          <p:cNvSpPr txBox="1"/>
          <p:nvPr/>
        </p:nvSpPr>
        <p:spPr>
          <a:xfrm>
            <a:off x="48096" y="3675448"/>
            <a:ext cx="359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dirty="0"/>
              <a:t>Average Sales Price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D07419-4126-4302-B854-9CEB9F73D2F3}"/>
              </a:ext>
            </a:extLst>
          </p:cNvPr>
          <p:cNvSpPr txBox="1"/>
          <p:nvPr/>
        </p:nvSpPr>
        <p:spPr>
          <a:xfrm>
            <a:off x="3408640" y="3688802"/>
            <a:ext cx="2378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Volume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D456AD-93B5-45BF-A3E3-9F55553FF456}"/>
              </a:ext>
            </a:extLst>
          </p:cNvPr>
          <p:cNvSpPr txBox="1"/>
          <p:nvPr/>
        </p:nvSpPr>
        <p:spPr>
          <a:xfrm>
            <a:off x="2763786" y="3675448"/>
            <a:ext cx="575459" cy="5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×</a:t>
            </a:r>
            <a:endParaRPr lang="en-MY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C295FCA-E730-494F-982A-0AD224804BD6}"/>
              </a:ext>
            </a:extLst>
          </p:cNvPr>
          <p:cNvCxnSpPr>
            <a:cxnSpLocks/>
            <a:stCxn id="6" idx="2"/>
            <a:endCxn id="25" idx="0"/>
          </p:cNvCxnSpPr>
          <p:nvPr/>
        </p:nvCxnSpPr>
        <p:spPr>
          <a:xfrm flipH="1">
            <a:off x="1844796" y="3059077"/>
            <a:ext cx="2378441" cy="616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6FDC85B-F4EE-43D1-9DBE-296AFFF87192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3989930" y="3059077"/>
            <a:ext cx="233307" cy="616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3449FFB-B1ED-4A68-B182-FF72BAB669EA}"/>
              </a:ext>
            </a:extLst>
          </p:cNvPr>
          <p:cNvSpPr txBox="1"/>
          <p:nvPr/>
        </p:nvSpPr>
        <p:spPr>
          <a:xfrm>
            <a:off x="6852481" y="3675448"/>
            <a:ext cx="2188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Average Cost Price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DAF414E-C442-4A01-B337-ABAE79E1A81A}"/>
              </a:ext>
            </a:extLst>
          </p:cNvPr>
          <p:cNvCxnSpPr>
            <a:cxnSpLocks/>
            <a:stCxn id="7" idx="2"/>
            <a:endCxn id="35" idx="0"/>
          </p:cNvCxnSpPr>
          <p:nvPr/>
        </p:nvCxnSpPr>
        <p:spPr>
          <a:xfrm>
            <a:off x="7908079" y="3059077"/>
            <a:ext cx="38874" cy="616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5E18234-E69B-4863-B28D-1BA1074ED30D}"/>
              </a:ext>
            </a:extLst>
          </p:cNvPr>
          <p:cNvSpPr txBox="1"/>
          <p:nvPr/>
        </p:nvSpPr>
        <p:spPr>
          <a:xfrm>
            <a:off x="9334843" y="3675448"/>
            <a:ext cx="1575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Volume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CD60F9C-B9F4-45AA-90D5-9B56F9EAA600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908079" y="3059077"/>
            <a:ext cx="1693121" cy="616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F119008-7BE0-46A9-8F50-A725993A12A3}"/>
              </a:ext>
            </a:extLst>
          </p:cNvPr>
          <p:cNvSpPr txBox="1"/>
          <p:nvPr/>
        </p:nvSpPr>
        <p:spPr>
          <a:xfrm>
            <a:off x="8725471" y="3675448"/>
            <a:ext cx="575459" cy="5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×</a:t>
            </a:r>
            <a:endParaRPr lang="en-MY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136897-1644-4850-8303-281C2E2A73F5}"/>
              </a:ext>
            </a:extLst>
          </p:cNvPr>
          <p:cNvSpPr txBox="1"/>
          <p:nvPr/>
        </p:nvSpPr>
        <p:spPr>
          <a:xfrm>
            <a:off x="6852481" y="4058134"/>
            <a:ext cx="4243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Dependent on businesses’ business model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0D6332-7574-4D07-B39B-589F754CAE33}"/>
              </a:ext>
            </a:extLst>
          </p:cNvPr>
          <p:cNvSpPr txBox="1"/>
          <p:nvPr/>
        </p:nvSpPr>
        <p:spPr>
          <a:xfrm>
            <a:off x="692950" y="4031426"/>
            <a:ext cx="23036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MY" dirty="0"/>
              <a:t>Bundling</a:t>
            </a:r>
          </a:p>
          <a:p>
            <a:pPr marL="285750" indent="-285750">
              <a:buFontTx/>
              <a:buChar char="-"/>
            </a:pPr>
            <a:r>
              <a:rPr lang="en-MY" dirty="0"/>
              <a:t>Promotions</a:t>
            </a:r>
          </a:p>
          <a:p>
            <a:pPr marL="285750" indent="-285750">
              <a:buFontTx/>
              <a:buChar char="-"/>
            </a:pPr>
            <a:r>
              <a:rPr lang="en-MY" dirty="0"/>
              <a:t>Point Rewards System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51C03A-F976-4C0A-95E8-404DA80F3B00}"/>
              </a:ext>
            </a:extLst>
          </p:cNvPr>
          <p:cNvSpPr txBox="1"/>
          <p:nvPr/>
        </p:nvSpPr>
        <p:spPr>
          <a:xfrm>
            <a:off x="3435665" y="4044780"/>
            <a:ext cx="25328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MY" dirty="0"/>
              <a:t>Foot Traffic</a:t>
            </a:r>
          </a:p>
          <a:p>
            <a:pPr marL="742950" lvl="1" indent="-285750">
              <a:buFontTx/>
              <a:buChar char="-"/>
            </a:pPr>
            <a:r>
              <a:rPr lang="en-MY" dirty="0"/>
              <a:t>Customer UX</a:t>
            </a:r>
          </a:p>
          <a:p>
            <a:pPr marL="1200150" lvl="2" indent="-285750">
              <a:buFontTx/>
              <a:buChar char="-"/>
            </a:pPr>
            <a:r>
              <a:rPr lang="en-MY" dirty="0"/>
              <a:t>Store Locator</a:t>
            </a:r>
          </a:p>
          <a:p>
            <a:pPr marL="1200150" lvl="2" indent="-285750">
              <a:buFontTx/>
              <a:buChar char="-"/>
            </a:pPr>
            <a:r>
              <a:rPr lang="en-MY" dirty="0"/>
              <a:t>Parking</a:t>
            </a:r>
          </a:p>
          <a:p>
            <a:pPr marL="1200150" lvl="2" indent="-285750">
              <a:buFontTx/>
              <a:buChar char="-"/>
            </a:pPr>
            <a:r>
              <a:rPr lang="en-MY" dirty="0" err="1"/>
              <a:t>Auxillary</a:t>
            </a:r>
            <a:r>
              <a:rPr lang="en-MY" dirty="0"/>
              <a:t> Services</a:t>
            </a:r>
          </a:p>
          <a:p>
            <a:pPr marL="742950" lvl="1" indent="-285750">
              <a:buFontTx/>
              <a:buChar char="-"/>
            </a:pPr>
            <a:r>
              <a:rPr lang="en-MY" dirty="0"/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26757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56487-A801-4962-9E40-D9614C9A0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Features (Average Sales Price)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9EB09-60D7-44BF-AECA-95532404D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63989" cy="4351338"/>
          </a:xfrm>
        </p:spPr>
        <p:txBody>
          <a:bodyPr>
            <a:normAutofit/>
          </a:bodyPr>
          <a:lstStyle/>
          <a:p>
            <a:r>
              <a:rPr lang="en-MY" dirty="0"/>
              <a:t>Bundling</a:t>
            </a:r>
          </a:p>
          <a:p>
            <a:pPr lvl="1"/>
            <a:r>
              <a:rPr lang="en-MY" dirty="0"/>
              <a:t>E.g. Spend RM100 in Shop A to get 20% off ala carte items in Shop B</a:t>
            </a:r>
          </a:p>
          <a:p>
            <a:pPr lvl="1"/>
            <a:r>
              <a:rPr lang="en-MY" dirty="0"/>
              <a:t>Show bundles and promotions (below) in app</a:t>
            </a:r>
          </a:p>
          <a:p>
            <a:r>
              <a:rPr lang="en-MY" dirty="0"/>
              <a:t>Promotions</a:t>
            </a:r>
          </a:p>
          <a:p>
            <a:pPr lvl="1"/>
            <a:r>
              <a:rPr lang="en-MY" dirty="0"/>
              <a:t>Discount coupons, new releases</a:t>
            </a:r>
          </a:p>
          <a:p>
            <a:r>
              <a:rPr lang="en-MY" dirty="0"/>
              <a:t>Point Reward System</a:t>
            </a:r>
          </a:p>
          <a:p>
            <a:pPr lvl="1"/>
            <a:r>
              <a:rPr lang="en-MY" dirty="0"/>
              <a:t>Point collection every time money is spent – Redemption of goods with points collected</a:t>
            </a:r>
          </a:p>
          <a:p>
            <a:pPr lvl="1"/>
            <a:r>
              <a:rPr lang="en-MY" dirty="0"/>
              <a:t>User register themselves for point collection</a:t>
            </a:r>
          </a:p>
        </p:txBody>
      </p:sp>
    </p:spTree>
    <p:extLst>
      <p:ext uri="{BB962C8B-B14F-4D97-AF65-F5344CB8AC3E}">
        <p14:creationId xmlns:p14="http://schemas.microsoft.com/office/powerpoint/2010/main" val="1859594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B133A-57CA-4908-975C-E5934E9FB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Features (Volume)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7E16D-F92E-4598-94A7-0687DF883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MY" dirty="0"/>
              <a:t>Store Locator</a:t>
            </a:r>
          </a:p>
          <a:p>
            <a:pPr lvl="1"/>
            <a:r>
              <a:rPr lang="en-MY" dirty="0"/>
              <a:t>Digital interface in app</a:t>
            </a:r>
          </a:p>
          <a:p>
            <a:r>
              <a:rPr lang="en-MY" dirty="0"/>
              <a:t>Parking Assist</a:t>
            </a:r>
          </a:p>
          <a:p>
            <a:pPr lvl="1"/>
            <a:r>
              <a:rPr lang="en-MY" dirty="0"/>
              <a:t>QR code pillar car tracking / Parking space locator</a:t>
            </a:r>
          </a:p>
          <a:p>
            <a:r>
              <a:rPr lang="en-MY" dirty="0"/>
              <a:t>Auxiliary Services</a:t>
            </a:r>
          </a:p>
          <a:p>
            <a:pPr lvl="1"/>
            <a:r>
              <a:rPr lang="en-MY" dirty="0"/>
              <a:t>Wheelchair/Buggy ride/Child service information</a:t>
            </a:r>
          </a:p>
          <a:p>
            <a:r>
              <a:rPr lang="en-MY" dirty="0"/>
              <a:t>Event</a:t>
            </a:r>
          </a:p>
          <a:p>
            <a:pPr lvl="1"/>
            <a:r>
              <a:rPr lang="en-MY" dirty="0"/>
              <a:t>Event information</a:t>
            </a:r>
          </a:p>
        </p:txBody>
      </p:sp>
    </p:spTree>
    <p:extLst>
      <p:ext uri="{BB962C8B-B14F-4D97-AF65-F5344CB8AC3E}">
        <p14:creationId xmlns:p14="http://schemas.microsoft.com/office/powerpoint/2010/main" val="759244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0ECBA6-4E5E-42D9-8E86-D39DEBC54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214" y="0"/>
            <a:ext cx="75567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E065C7-3FB7-4EC0-913B-7323D5944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8615" y="640081"/>
            <a:ext cx="3377183" cy="370889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Use cases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F77F3D-5AE7-4B55-8129-405501E00D6B}"/>
              </a:ext>
            </a:extLst>
          </p:cNvPr>
          <p:cNvSpPr txBox="1"/>
          <p:nvPr/>
        </p:nvSpPr>
        <p:spPr>
          <a:xfrm>
            <a:off x="7185435" y="270749"/>
            <a:ext cx="2088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Point reward system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14CD1A-A6C5-4970-B5B1-D7776D0658EF}"/>
              </a:ext>
            </a:extLst>
          </p:cNvPr>
          <p:cNvSpPr txBox="1"/>
          <p:nvPr/>
        </p:nvSpPr>
        <p:spPr>
          <a:xfrm>
            <a:off x="7676146" y="3802381"/>
            <a:ext cx="239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Promotion and rewards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9DA0F3-3EA1-485E-8484-41DFB62A464C}"/>
              </a:ext>
            </a:extLst>
          </p:cNvPr>
          <p:cNvSpPr txBox="1"/>
          <p:nvPr/>
        </p:nvSpPr>
        <p:spPr>
          <a:xfrm>
            <a:off x="8229600" y="6010769"/>
            <a:ext cx="1708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Location Service</a:t>
            </a:r>
          </a:p>
        </p:txBody>
      </p:sp>
    </p:spTree>
    <p:extLst>
      <p:ext uri="{BB962C8B-B14F-4D97-AF65-F5344CB8AC3E}">
        <p14:creationId xmlns:p14="http://schemas.microsoft.com/office/powerpoint/2010/main" val="872950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A8939-4BF6-4C56-AEDF-57857230C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Use case - Point Reward System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D7170C-B64F-461A-A133-757B6C850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387" y="1906337"/>
            <a:ext cx="9801225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0943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</TotalTime>
  <Words>432</Words>
  <Application>Microsoft Office PowerPoint</Application>
  <PresentationFormat>Widescreen</PresentationFormat>
  <Paragraphs>121</Paragraphs>
  <Slides>23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メイリオ</vt:lpstr>
      <vt:lpstr>Arial</vt:lpstr>
      <vt:lpstr>Calibri</vt:lpstr>
      <vt:lpstr>Cambria Math</vt:lpstr>
      <vt:lpstr>Trebuchet MS</vt:lpstr>
      <vt:lpstr>Wingdings 3</vt:lpstr>
      <vt:lpstr>Facet</vt:lpstr>
      <vt:lpstr>Business use case for Mall app</vt:lpstr>
      <vt:lpstr>Problem</vt:lpstr>
      <vt:lpstr>Hypothesis</vt:lpstr>
      <vt:lpstr>Profitability Model of Landlord </vt:lpstr>
      <vt:lpstr>Profitability Model of Shop Owner Collective</vt:lpstr>
      <vt:lpstr>Features (Average Sales Price)</vt:lpstr>
      <vt:lpstr>Features (Volume)</vt:lpstr>
      <vt:lpstr>Use cases</vt:lpstr>
      <vt:lpstr>Use case - Point Reward System</vt:lpstr>
      <vt:lpstr>Use case – Events and Promotions</vt:lpstr>
      <vt:lpstr>Use case – Location and Services</vt:lpstr>
      <vt:lpstr>Software Architecture Diagram</vt:lpstr>
      <vt:lpstr>App Showcase</vt:lpstr>
      <vt:lpstr>App Showcase</vt:lpstr>
      <vt:lpstr>App Showcase</vt:lpstr>
      <vt:lpstr>App Showcase</vt:lpstr>
      <vt:lpstr>App Showcase</vt:lpstr>
      <vt:lpstr>App Showcase</vt:lpstr>
      <vt:lpstr>App Showcase</vt:lpstr>
      <vt:lpstr>App Showcase</vt:lpstr>
      <vt:lpstr>App Showcase</vt:lpstr>
      <vt:lpstr>App Showcase</vt:lpstr>
      <vt:lpstr>App Showcase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use case for Mall app</dc:title>
  <dc:creator>Chee Khuin Loong</dc:creator>
  <cp:lastModifiedBy>Chee Khuin Loong</cp:lastModifiedBy>
  <cp:revision>3</cp:revision>
  <dcterms:created xsi:type="dcterms:W3CDTF">2018-08-20T10:35:07Z</dcterms:created>
  <dcterms:modified xsi:type="dcterms:W3CDTF">2018-08-21T04:02:48Z</dcterms:modified>
</cp:coreProperties>
</file>